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21945600" cy="32918400"/>
  <p:notesSz cx="6858000" cy="9144000"/>
  <p:embeddedFontLst>
    <p:embeddedFont>
      <p:font typeface="Bierstadt" panose="020B0004020202020204" pitchFamily="34" charset="0"/>
      <p:regular r:id="rId4"/>
      <p:bold r:id="rId5"/>
      <p:italic r:id="rId6"/>
      <p:bold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mbria Math" panose="02040503050406030204" pitchFamily="18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08"/>
  </p:normalViewPr>
  <p:slideViewPr>
    <p:cSldViewPr snapToGrid="0">
      <p:cViewPr varScale="1">
        <p:scale>
          <a:sx n="23" d="100"/>
          <a:sy n="23" d="100"/>
        </p:scale>
        <p:origin x="344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presProps" Target="pres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4C021-DDB1-AE49-A583-6E366DA8BF1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E3B5-2606-E742-9E62-FA003F44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E3B5-2606-E742-9E62-FA003F44CC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3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5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6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6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3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6E2AB-948B-044B-808B-268B0F9D3E94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65E31-D547-AB4E-907C-AB47FC2C5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19.png"/><Relationship Id="rId3" Type="http://schemas.openxmlformats.org/officeDocument/2006/relationships/image" Target="../media/image1.png"/><Relationship Id="rId34" Type="http://schemas.openxmlformats.org/officeDocument/2006/relationships/image" Target="../media/image27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gif"/><Relationship Id="rId25" Type="http://schemas.openxmlformats.org/officeDocument/2006/relationships/image" Target="../media/image23.png"/><Relationship Id="rId33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gif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tiff"/><Relationship Id="rId19" Type="http://schemas.openxmlformats.org/officeDocument/2006/relationships/image" Target="../media/image17.png"/><Relationship Id="rId31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0.svg"/><Relationship Id="rId30" Type="http://schemas.openxmlformats.org/officeDocument/2006/relationships/image" Target="../media/image28.png"/><Relationship Id="rId35" Type="http://schemas.openxmlformats.org/officeDocument/2006/relationships/image" Target="../media/image2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B7DD379-E12E-8F73-2E44-119ACA83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456" y="102199"/>
            <a:ext cx="6604000" cy="22225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43276B-667D-C39C-7FA3-F95BF713D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486" y="114409"/>
            <a:ext cx="4208982" cy="22225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C32C010-2B7C-B03C-E46D-6E21B5D84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03" y="328501"/>
            <a:ext cx="3146484" cy="176989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AF6121D-D80C-A290-2E9D-08DB669E0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3062" y="437144"/>
            <a:ext cx="1687604" cy="157703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AB49C06-2B98-F1E7-EB47-8B393F788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4272" y="430702"/>
            <a:ext cx="1565496" cy="1565496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58B6AA40-7FCE-253F-EB34-F0D69342F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1569" y="3229110"/>
            <a:ext cx="12042460" cy="1655762"/>
          </a:xfrm>
        </p:spPr>
        <p:txBody>
          <a:bodyPr>
            <a:normAutofit fontScale="55000" lnSpcReduction="20000"/>
          </a:bodyPr>
          <a:lstStyle/>
          <a:p>
            <a:endParaRPr lang="en-US" sz="2000" dirty="0">
              <a:latin typeface="Bierstadt" panose="020B00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Bierstadt" panose="020B00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Tung Le, </a:t>
            </a:r>
            <a:r>
              <a:rPr lang="en-US" dirty="0" err="1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Pengzhi</a:t>
            </a:r>
            <a:r>
              <a:rPr lang="en-US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Huang, Attila A. Yavuz, Elaine Shi, Thang Hoang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04E1AC6-8712-1025-A3EE-121ABCE1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62" y="2835614"/>
            <a:ext cx="18032875" cy="8461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EFFICIENT DYNAMIC PROOF OF RETRIEVABILITY FOR COLD STORAGE</a:t>
            </a:r>
            <a:r>
              <a:rPr lang="en-US" sz="4400" b="1" baseline="30000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*</a:t>
            </a:r>
            <a:endParaRPr lang="en-US" sz="4400" b="1" dirty="0">
              <a:solidFill>
                <a:srgbClr val="861F41"/>
              </a:solidFill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 descr="Qr code&#10;&#10;Description automatically generated">
            <a:extLst>
              <a:ext uri="{FF2B5EF4-FFF2-40B4-BE49-F238E27FC236}">
                <a16:creationId xmlns:a16="http://schemas.microsoft.com/office/drawing/2014/main" id="{06893915-5EFF-5A7E-E186-A73F78026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8676" y="2922700"/>
            <a:ext cx="1565496" cy="15654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6CA956-BFB1-03C7-F7A0-0E01E29686C9}"/>
              </a:ext>
            </a:extLst>
          </p:cNvPr>
          <p:cNvSpPr txBox="1"/>
          <p:nvPr/>
        </p:nvSpPr>
        <p:spPr>
          <a:xfrm>
            <a:off x="20197644" y="4455228"/>
            <a:ext cx="1387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ierstadt" panose="020B0004020202020204" pitchFamily="34" charset="0"/>
              </a:rPr>
              <a:t>*Full Paper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DE9F13D-EDB6-C3D2-61D4-50D4FD4032C4}"/>
              </a:ext>
            </a:extLst>
          </p:cNvPr>
          <p:cNvSpPr/>
          <p:nvPr/>
        </p:nvSpPr>
        <p:spPr>
          <a:xfrm>
            <a:off x="384012" y="5277102"/>
            <a:ext cx="5492514" cy="654068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1. OVERVIEW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73755-EC74-7E5C-9EFF-23232B7C4B0A}"/>
              </a:ext>
            </a:extLst>
          </p:cNvPr>
          <p:cNvSpPr txBox="1"/>
          <p:nvPr/>
        </p:nvSpPr>
        <p:spPr>
          <a:xfrm>
            <a:off x="1271353" y="9043414"/>
            <a:ext cx="4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Storage-as-a service (</a:t>
            </a:r>
            <a:r>
              <a:rPr lang="en-US" sz="2400" dirty="0" err="1">
                <a:solidFill>
                  <a:srgbClr val="002060"/>
                </a:solidFill>
                <a:latin typeface="Bierstadt" panose="020B0004020202020204" pitchFamily="34" charset="0"/>
              </a:rPr>
              <a:t>STaaS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FF35A8-0D33-C8E4-31F0-91D8F096DEDF}"/>
              </a:ext>
            </a:extLst>
          </p:cNvPr>
          <p:cNvGrpSpPr/>
          <p:nvPr/>
        </p:nvGrpSpPr>
        <p:grpSpPr>
          <a:xfrm>
            <a:off x="1306879" y="6362554"/>
            <a:ext cx="3771963" cy="2516428"/>
            <a:chOff x="1797702" y="6525925"/>
            <a:chExt cx="4557232" cy="299875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D99A89E-0C96-BA7C-DD97-8E3018F822FD}"/>
                </a:ext>
              </a:extLst>
            </p:cNvPr>
            <p:cNvGrpSpPr/>
            <p:nvPr/>
          </p:nvGrpSpPr>
          <p:grpSpPr>
            <a:xfrm>
              <a:off x="2399205" y="6761973"/>
              <a:ext cx="3955729" cy="2646399"/>
              <a:chOff x="7083073" y="2476323"/>
              <a:chExt cx="3645396" cy="2438786"/>
            </a:xfrm>
          </p:grpSpPr>
          <p:sp>
            <p:nvSpPr>
              <p:cNvPr id="34" name="Cloud 33">
                <a:extLst>
                  <a:ext uri="{FF2B5EF4-FFF2-40B4-BE49-F238E27FC236}">
                    <a16:creationId xmlns:a16="http://schemas.microsoft.com/office/drawing/2014/main" id="{96572CF6-D954-D66E-BABE-E5023F2B6C0B}"/>
                  </a:ext>
                </a:extLst>
              </p:cNvPr>
              <p:cNvSpPr/>
              <p:nvPr/>
            </p:nvSpPr>
            <p:spPr>
              <a:xfrm>
                <a:off x="7083073" y="2476323"/>
                <a:ext cx="3142962" cy="2438786"/>
              </a:xfrm>
              <a:prstGeom prst="cloud">
                <a:avLst/>
              </a:prstGeom>
              <a:solidFill>
                <a:schemeClr val="accent6">
                  <a:lumMod val="20000"/>
                  <a:lumOff val="80000"/>
                  <a:alpha val="99000"/>
                </a:schemeClr>
              </a:solidFill>
              <a:ln w="12700" cap="flat">
                <a:solidFill>
                  <a:srgbClr val="0F2B48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CD77F9C-C567-4539-0EFE-DA13786D5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6153" y="3936157"/>
                <a:ext cx="794878" cy="794878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D432D71-A7FA-ED81-5C63-B9983E922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33591" y="3091676"/>
                <a:ext cx="794878" cy="794878"/>
              </a:xfrm>
              <a:prstGeom prst="rect">
                <a:avLst/>
              </a:prstGeom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</p:pic>
        </p:grpSp>
        <p:pic>
          <p:nvPicPr>
            <p:cNvPr id="37" name="Picture 22" descr="Related image">
              <a:extLst>
                <a:ext uri="{FF2B5EF4-FFF2-40B4-BE49-F238E27FC236}">
                  <a16:creationId xmlns:a16="http://schemas.microsoft.com/office/drawing/2014/main" id="{4009B25B-3C16-EB96-89CC-BA414CE06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0" t="6456" r="17448"/>
            <a:stretch/>
          </p:blipFill>
          <p:spPr bwMode="auto">
            <a:xfrm>
              <a:off x="1848145" y="6796234"/>
              <a:ext cx="511004" cy="78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04BAF3B9-B46C-AFF5-DC81-A6D6A0CBD0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1" t="16923" r="18842"/>
            <a:stretch/>
          </p:blipFill>
          <p:spPr bwMode="auto">
            <a:xfrm>
              <a:off x="1797702" y="7706122"/>
              <a:ext cx="561447" cy="75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Related image">
              <a:extLst>
                <a:ext uri="{FF2B5EF4-FFF2-40B4-BE49-F238E27FC236}">
                  <a16:creationId xmlns:a16="http://schemas.microsoft.com/office/drawing/2014/main" id="{999CA2A9-B148-EE3D-DC6C-6C2A3FEB1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6" t="16923" r="18841"/>
            <a:stretch/>
          </p:blipFill>
          <p:spPr bwMode="auto">
            <a:xfrm>
              <a:off x="1878374" y="8622007"/>
              <a:ext cx="628854" cy="90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4" descr="Image result for icloud icon png">
              <a:extLst>
                <a:ext uri="{FF2B5EF4-FFF2-40B4-BE49-F238E27FC236}">
                  <a16:creationId xmlns:a16="http://schemas.microsoft.com/office/drawing/2014/main" id="{2308A740-5AC9-A4DA-CB42-79FB99BB8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103" y="7386402"/>
              <a:ext cx="862546" cy="90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dropbox icon">
              <a:extLst>
                <a:ext uri="{FF2B5EF4-FFF2-40B4-BE49-F238E27FC236}">
                  <a16:creationId xmlns:a16="http://schemas.microsoft.com/office/drawing/2014/main" id="{6AE01F62-CC09-13A6-2856-AB01183A1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980" y="6525925"/>
              <a:ext cx="775821" cy="81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4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0416DA-0D88-6516-6CD8-123E7107BD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638" y="9888549"/>
            <a:ext cx="5596888" cy="21424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89987A0-336E-F18D-9E93-82132EFF8A8E}"/>
              </a:ext>
            </a:extLst>
          </p:cNvPr>
          <p:cNvSpPr txBox="1"/>
          <p:nvPr/>
        </p:nvSpPr>
        <p:spPr>
          <a:xfrm>
            <a:off x="1184127" y="12280072"/>
            <a:ext cx="406406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Bierstadt" panose="020B0004020202020204" pitchFamily="34" charset="0"/>
              </a:rPr>
              <a:t>Data loss 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can happen due 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Hardware failures.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Adversarial behaviors.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CA4E80A-1167-9200-5101-7F4D5BB2804F}"/>
              </a:ext>
            </a:extLst>
          </p:cNvPr>
          <p:cNvSpPr/>
          <p:nvPr/>
        </p:nvSpPr>
        <p:spPr>
          <a:xfrm>
            <a:off x="6796750" y="5277102"/>
            <a:ext cx="8717862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2. PROOF OF RETRIEVABILITY</a:t>
            </a: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A1F04588-F1D2-1BEE-8450-CED1B3186484}"/>
              </a:ext>
            </a:extLst>
          </p:cNvPr>
          <p:cNvSpPr/>
          <p:nvPr/>
        </p:nvSpPr>
        <p:spPr>
          <a:xfrm>
            <a:off x="16463062" y="5277102"/>
            <a:ext cx="5098526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3. FEATURES</a:t>
            </a:r>
          </a:p>
        </p:txBody>
      </p:sp>
      <p:pic>
        <p:nvPicPr>
          <p:cNvPr id="52" name="Picture 51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03FFB8B-9B51-E286-D418-5B132C15CF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25113" y="6334275"/>
            <a:ext cx="7772400" cy="18245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37F2906-D117-DE0F-1D28-9720C00435BE}"/>
              </a:ext>
            </a:extLst>
          </p:cNvPr>
          <p:cNvSpPr txBox="1"/>
          <p:nvPr/>
        </p:nvSpPr>
        <p:spPr>
          <a:xfrm>
            <a:off x="6925113" y="8363278"/>
            <a:ext cx="77724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Proof of Retrievability (</a:t>
            </a:r>
            <a:r>
              <a:rPr lang="en-US" sz="2400" dirty="0" err="1">
                <a:solidFill>
                  <a:srgbClr val="002060"/>
                </a:solidFill>
                <a:latin typeface="Bierstadt" panose="020B0004020202020204" pitchFamily="34" charset="0"/>
              </a:rPr>
              <a:t>PoR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) allows a server to prove the possession of all data (audit) in an efficient manner.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Dynamic </a:t>
            </a:r>
            <a:r>
              <a:rPr lang="en-US" sz="2400" dirty="0" err="1">
                <a:solidFill>
                  <a:srgbClr val="002060"/>
                </a:solidFill>
                <a:latin typeface="Bierstadt" panose="020B0004020202020204" pitchFamily="34" charset="0"/>
              </a:rPr>
              <a:t>PoR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(</a:t>
            </a:r>
            <a:r>
              <a:rPr lang="en-US" sz="2400" dirty="0" err="1">
                <a:solidFill>
                  <a:srgbClr val="002060"/>
                </a:solidFill>
                <a:latin typeface="Bierstadt" panose="020B0004020202020204" pitchFamily="34" charset="0"/>
              </a:rPr>
              <a:t>DPoR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) schemes additionally support efficient update capability.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4FCC622A-E537-E604-3273-EFB51E6BBFAE}"/>
              </a:ext>
            </a:extLst>
          </p:cNvPr>
          <p:cNvSpPr/>
          <p:nvPr/>
        </p:nvSpPr>
        <p:spPr>
          <a:xfrm>
            <a:off x="355954" y="14751634"/>
            <a:ext cx="9301002" cy="663066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4. ERROR-CORRECTING CODE</a:t>
            </a:r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615F8004-C891-91EF-31F8-76150C59F6E7}"/>
              </a:ext>
            </a:extLst>
          </p:cNvPr>
          <p:cNvSpPr/>
          <p:nvPr/>
        </p:nvSpPr>
        <p:spPr>
          <a:xfrm>
            <a:off x="10103005" y="14751634"/>
            <a:ext cx="11679574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5. PROOF OF POLYNOMIAL EVALUATION</a:t>
            </a:r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6FA9A752-F321-8EE5-1CC6-7FA3E72CD378}"/>
              </a:ext>
            </a:extLst>
          </p:cNvPr>
          <p:cNvSpPr/>
          <p:nvPr/>
        </p:nvSpPr>
        <p:spPr>
          <a:xfrm>
            <a:off x="275266" y="26629249"/>
            <a:ext cx="12812084" cy="634028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6. EXPERIMENTS</a:t>
            </a:r>
          </a:p>
        </p:txBody>
      </p:sp>
      <p:sp>
        <p:nvSpPr>
          <p:cNvPr id="57" name="Parallelogram 56">
            <a:extLst>
              <a:ext uri="{FF2B5EF4-FFF2-40B4-BE49-F238E27FC236}">
                <a16:creationId xmlns:a16="http://schemas.microsoft.com/office/drawing/2014/main" id="{D16F9DA8-426B-7CD9-B1F0-180ABC38ACF5}"/>
              </a:ext>
            </a:extLst>
          </p:cNvPr>
          <p:cNvSpPr/>
          <p:nvPr/>
        </p:nvSpPr>
        <p:spPr>
          <a:xfrm>
            <a:off x="13459119" y="26630039"/>
            <a:ext cx="8102469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7. CONCLUSION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0B911F-362A-3CA4-CF43-D9C91616350B}"/>
              </a:ext>
            </a:extLst>
          </p:cNvPr>
          <p:cNvSpPr txBox="1"/>
          <p:nvPr/>
        </p:nvSpPr>
        <p:spPr>
          <a:xfrm>
            <a:off x="6908799" y="10883002"/>
            <a:ext cx="463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We proposed and designed </a:t>
            </a:r>
            <a:r>
              <a:rPr lang="en-US" sz="2400" dirty="0" err="1">
                <a:solidFill>
                  <a:srgbClr val="FF0000"/>
                </a:solidFill>
                <a:latin typeface="Bierstadt" panose="020B0004020202020204" pitchFamily="34" charset="0"/>
              </a:rPr>
              <a:t>Porla</a:t>
            </a:r>
            <a:r>
              <a:rPr lang="en-US" sz="2400" dirty="0">
                <a:solidFill>
                  <a:srgbClr val="FF0000"/>
                </a:solidFill>
                <a:latin typeface="Bierstadt" panose="020B0004020202020204" pitchFamily="34" charset="0"/>
              </a:rPr>
              <a:t>:</a:t>
            </a:r>
          </a:p>
        </p:txBody>
      </p:sp>
      <p:graphicFrame>
        <p:nvGraphicFramePr>
          <p:cNvPr id="60" name="Table 4">
            <a:extLst>
              <a:ext uri="{FF2B5EF4-FFF2-40B4-BE49-F238E27FC236}">
                <a16:creationId xmlns:a16="http://schemas.microsoft.com/office/drawing/2014/main" id="{6C82589E-F511-C317-C233-C2377EAD5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42923"/>
              </p:ext>
            </p:extLst>
          </p:nvPr>
        </p:nvGraphicFramePr>
        <p:xfrm>
          <a:off x="6953641" y="11864975"/>
          <a:ext cx="7953170" cy="21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406">
                  <a:extLst>
                    <a:ext uri="{9D8B030D-6E8A-4147-A177-3AD203B41FA5}">
                      <a16:colId xmlns:a16="http://schemas.microsoft.com/office/drawing/2014/main" val="1174794686"/>
                    </a:ext>
                  </a:extLst>
                </a:gridCol>
                <a:gridCol w="3927764">
                  <a:extLst>
                    <a:ext uri="{9D8B030D-6E8A-4147-A177-3AD203B41FA5}">
                      <a16:colId xmlns:a16="http://schemas.microsoft.com/office/drawing/2014/main" val="256428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Previous </a:t>
                      </a:r>
                      <a:r>
                        <a:rPr lang="en-US" sz="2400" b="1" cap="none" spc="0" dirty="0" err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DPoRs</a:t>
                      </a:r>
                      <a:endParaRPr lang="en-US" sz="24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Our Work (</a:t>
                      </a:r>
                      <a:r>
                        <a:rPr lang="en-US" sz="2400" b="1" cap="none" spc="0" dirty="0" err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4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Low storage (USENIX’ 21)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Fast update (CCS’ 13)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Metadata privacy (</a:t>
                      </a: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JoC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’ 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Small Proof Size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Low Audit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514813"/>
                  </a:ext>
                </a:extLst>
              </a:tr>
            </a:tbl>
          </a:graphicData>
        </a:graphic>
      </p:graphicFrame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DA2B144-2502-3BB8-F23C-EADC2BA5BF15}"/>
              </a:ext>
            </a:extLst>
          </p:cNvPr>
          <p:cNvSpPr txBox="1">
            <a:spLocks/>
          </p:cNvSpPr>
          <p:nvPr/>
        </p:nvSpPr>
        <p:spPr>
          <a:xfrm>
            <a:off x="13380304" y="27699102"/>
            <a:ext cx="8367002" cy="366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456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9184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8912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8640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8368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8096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7824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Our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Bierstadt" panose="020B0004020202020204" pitchFamily="34" charset="0"/>
              </a:rPr>
              <a:t>Porla</a:t>
            </a: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Bierstadt" panose="020B0004020202020204" pitchFamily="34" charset="0"/>
              </a:rPr>
              <a:t>Small audit cost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: proof size and end-to-end latency.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Maintain a reasonable data update performance.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Our source code is available at: </a:t>
            </a:r>
            <a:r>
              <a:rPr lang="en-US" sz="2400" i="1" dirty="0" err="1">
                <a:solidFill>
                  <a:schemeClr val="accent6"/>
                </a:solidFill>
                <a:latin typeface="Bierstadt" panose="020B0004020202020204" pitchFamily="34" charset="0"/>
              </a:rPr>
              <a:t>github.com</a:t>
            </a:r>
            <a:r>
              <a:rPr lang="en-US" sz="2400" i="1" dirty="0">
                <a:solidFill>
                  <a:schemeClr val="accent6"/>
                </a:solidFill>
                <a:latin typeface="Bierstadt" panose="020B0004020202020204" pitchFamily="34" charset="0"/>
              </a:rPr>
              <a:t>/</a:t>
            </a:r>
            <a:r>
              <a:rPr lang="en-US" sz="2400" i="1" dirty="0" err="1">
                <a:solidFill>
                  <a:schemeClr val="accent6"/>
                </a:solidFill>
                <a:latin typeface="Bierstadt" panose="020B0004020202020204" pitchFamily="34" charset="0"/>
              </a:rPr>
              <a:t>vt-asaplab</a:t>
            </a:r>
            <a:r>
              <a:rPr lang="en-US" sz="2400" i="1" dirty="0">
                <a:solidFill>
                  <a:schemeClr val="accent6"/>
                </a:solidFill>
                <a:latin typeface="Bierstadt" panose="020B0004020202020204" pitchFamily="34" charset="0"/>
              </a:rPr>
              <a:t>/</a:t>
            </a:r>
            <a:r>
              <a:rPr lang="en-US" sz="2400" i="1" dirty="0" err="1">
                <a:solidFill>
                  <a:schemeClr val="accent6"/>
                </a:solidFill>
                <a:latin typeface="Bierstadt" panose="020B0004020202020204" pitchFamily="34" charset="0"/>
              </a:rPr>
              <a:t>porla</a:t>
            </a:r>
            <a:endParaRPr lang="en-US" sz="2400" i="1" dirty="0">
              <a:solidFill>
                <a:schemeClr val="accent6"/>
              </a:solidFill>
              <a:latin typeface="Bierstadt" panose="020B0004020202020204" pitchFamily="34" charset="0"/>
            </a:endParaRPr>
          </a:p>
        </p:txBody>
      </p:sp>
      <p:pic>
        <p:nvPicPr>
          <p:cNvPr id="65" name="Picture 2" descr="Image result for evil icon png">
            <a:extLst>
              <a:ext uri="{FF2B5EF4-FFF2-40B4-BE49-F238E27FC236}">
                <a16:creationId xmlns:a16="http://schemas.microsoft.com/office/drawing/2014/main" id="{E7702C77-E5F4-7138-B2ED-2EFD66D6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70" y="13448332"/>
            <a:ext cx="577113" cy="5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 descr="Icon&#10;&#10;Description automatically generated with medium confidence">
            <a:extLst>
              <a:ext uri="{FF2B5EF4-FFF2-40B4-BE49-F238E27FC236}">
                <a16:creationId xmlns:a16="http://schemas.microsoft.com/office/drawing/2014/main" id="{1900F620-CA07-006C-856B-7DE370EEC2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41286" y="12719108"/>
            <a:ext cx="680597" cy="727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C54485-78C5-09CB-629A-BC63AD553D03}"/>
              </a:ext>
            </a:extLst>
          </p:cNvPr>
          <p:cNvSpPr/>
          <p:nvPr/>
        </p:nvSpPr>
        <p:spPr>
          <a:xfrm>
            <a:off x="6074597" y="31957327"/>
            <a:ext cx="10303625" cy="9784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ierstadt" panose="020B0004020202020204" pitchFamily="34" charset="0"/>
              </a:rPr>
              <a:t>Any Question?</a:t>
            </a:r>
          </a:p>
          <a:p>
            <a:pPr algn="ctr"/>
            <a:r>
              <a:rPr lang="en-US" sz="2400" dirty="0" err="1">
                <a:latin typeface="Bierstadt" panose="020B0004020202020204" pitchFamily="34" charset="0"/>
              </a:rPr>
              <a:t>tungle@vt.edu</a:t>
            </a:r>
            <a:endParaRPr lang="en-US" sz="2400" dirty="0">
              <a:latin typeface="Bierstadt" panose="020B00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D04983-1B0C-8563-8996-1BFBFD62ED36}"/>
              </a:ext>
            </a:extLst>
          </p:cNvPr>
          <p:cNvSpPr/>
          <p:nvPr/>
        </p:nvSpPr>
        <p:spPr>
          <a:xfrm>
            <a:off x="-29487" y="31957327"/>
            <a:ext cx="6094853" cy="9784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ierstadt" panose="020B0004020202020204" pitchFamily="34" charset="0"/>
              </a:rPr>
              <a:t>ASAP LAB, CS Department,</a:t>
            </a:r>
          </a:p>
          <a:p>
            <a:pPr algn="ctr"/>
            <a:r>
              <a:rPr lang="en-US" sz="2400" dirty="0">
                <a:latin typeface="Bierstadt" panose="020B0004020202020204" pitchFamily="34" charset="0"/>
              </a:rPr>
              <a:t>Virginia Tech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B498B-EE85-D927-9C83-4E8E314DC551}"/>
              </a:ext>
            </a:extLst>
          </p:cNvPr>
          <p:cNvSpPr/>
          <p:nvPr/>
        </p:nvSpPr>
        <p:spPr>
          <a:xfrm>
            <a:off x="16380243" y="31957327"/>
            <a:ext cx="5596888" cy="10004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Bierstadt" panose="020B0004020202020204" pitchFamily="34" charset="0"/>
              </a:rPr>
              <a:t>Commonwealth Cyber Initiative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3B9D38-F601-F480-8D06-003D59787932}"/>
              </a:ext>
            </a:extLst>
          </p:cNvPr>
          <p:cNvSpPr txBox="1"/>
          <p:nvPr/>
        </p:nvSpPr>
        <p:spPr>
          <a:xfrm>
            <a:off x="18445655" y="32256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EF6E85EC-C8D2-2450-581E-851B460503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17241" y="19196998"/>
            <a:ext cx="10925354" cy="27516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F91D9D-5EBC-67A4-32F8-D1F12EB17A2D}"/>
              </a:ext>
            </a:extLst>
          </p:cNvPr>
          <p:cNvSpPr txBox="1"/>
          <p:nvPr/>
        </p:nvSpPr>
        <p:spPr>
          <a:xfrm>
            <a:off x="16406770" y="6339291"/>
            <a:ext cx="521111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Bierstadt" panose="020B0004020202020204" pitchFamily="34" charset="0"/>
              </a:rPr>
              <a:t>Error-Correcting Code.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FFT-based code.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Incrementally constructible.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FF9B7-4A9D-E471-B5C4-CF0D8D48C802}"/>
              </a:ext>
            </a:extLst>
          </p:cNvPr>
          <p:cNvSpPr txBox="1"/>
          <p:nvPr/>
        </p:nvSpPr>
        <p:spPr>
          <a:xfrm>
            <a:off x="16406770" y="8240008"/>
            <a:ext cx="493582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Bierstadt" panose="020B0004020202020204" pitchFamily="34" charset="0"/>
              </a:rPr>
              <a:t>Homomorphic MAC. 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T</a:t>
            </a:r>
            <a:r>
              <a:rPr lang="en-US" sz="2400" dirty="0">
                <a:solidFill>
                  <a:srgbClr val="002060"/>
                </a:solidFill>
                <a:effectLst/>
                <a:latin typeface="Bierstadt" panose="020B0004020202020204" pitchFamily="34" charset="0"/>
              </a:rPr>
              <a:t>he authentication tags can be aggregated into a single tag according to some linear com- bination. </a:t>
            </a: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B7D845-AC13-B4AD-1893-DB80F714B6D3}"/>
              </a:ext>
            </a:extLst>
          </p:cNvPr>
          <p:cNvSpPr txBox="1"/>
          <p:nvPr/>
        </p:nvSpPr>
        <p:spPr>
          <a:xfrm>
            <a:off x="16406770" y="11185739"/>
            <a:ext cx="521111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Bierstadt" panose="020B0004020202020204" pitchFamily="34" charset="0"/>
              </a:rPr>
              <a:t>Verifiable Computation Techniques.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KZG (</a:t>
            </a:r>
            <a:r>
              <a:rPr lang="en-US" sz="2400" dirty="0" err="1">
                <a:solidFill>
                  <a:srgbClr val="002060"/>
                </a:solidFill>
                <a:latin typeface="Bierstadt" panose="020B0004020202020204" pitchFamily="34" charset="0"/>
              </a:rPr>
              <a:t>AsiaCrypt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’ 10).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Inner Product Argument in Bulletproofs (IEEE S&amp;P’ 18).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C95ED6-4140-48AC-4CEE-83F8E9F5A775}"/>
              </a:ext>
            </a:extLst>
          </p:cNvPr>
          <p:cNvSpPr txBox="1"/>
          <p:nvPr/>
        </p:nvSpPr>
        <p:spPr>
          <a:xfrm>
            <a:off x="16353414" y="13570264"/>
            <a:ext cx="52662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Bierstadt" panose="020B0004020202020204" pitchFamily="34" charset="0"/>
              </a:rPr>
              <a:t>Support Public Audit.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6002F5-8DC6-A816-F5BD-42D134E94A9B}"/>
              </a:ext>
            </a:extLst>
          </p:cNvPr>
          <p:cNvSpPr txBox="1"/>
          <p:nvPr/>
        </p:nvSpPr>
        <p:spPr>
          <a:xfrm>
            <a:off x="0" y="31472027"/>
            <a:ext cx="1415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baseline="30000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2400" i="1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This paper has been accepted to </a:t>
            </a:r>
            <a:r>
              <a:rPr lang="en-US" sz="2400" i="1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The Network and Distributed System Security Symposium (NDSS) 2023 </a:t>
            </a:r>
            <a:endParaRPr lang="en-US" sz="2400" i="1" baseline="30000" dirty="0">
              <a:latin typeface="Bierstadt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BADD03EE-B808-98F2-3C96-724549637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5605" y="15706982"/>
                <a:ext cx="10515600" cy="2974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2194560" rtl="0" eaLnBrk="1" latinLnBrk="0" hangingPunct="1">
                  <a:lnSpc>
                    <a:spcPct val="9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57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43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400" b="1" dirty="0">
                    <a:solidFill>
                      <a:srgbClr val="002060"/>
                    </a:solidFill>
                  </a:rPr>
                  <a:t>Secret key:</a:t>
                </a:r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US" sz="2400" b="1" dirty="0">
                    <a:solidFill>
                      <a:srgbClr val="002060"/>
                    </a:solidFill>
                  </a:rPr>
                  <a:t>Data block: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US" sz="2400" b="1" dirty="0">
                    <a:solidFill>
                      <a:srgbClr val="002060"/>
                    </a:solidFill>
                  </a:rPr>
                  <a:t>Commitment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US" sz="2400" b="1" dirty="0">
                    <a:solidFill>
                      <a:srgbClr val="002060"/>
                    </a:solidFill>
                  </a:rPr>
                  <a:t>MAC of Commitment: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p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p>
                          </m:sSup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BADD03EE-B808-98F2-3C96-7245496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605" y="15706982"/>
                <a:ext cx="10515600" cy="2974285"/>
              </a:xfrm>
              <a:prstGeom prst="rect">
                <a:avLst/>
              </a:prstGeom>
              <a:blipFill>
                <a:blip r:embed="rId22"/>
                <a:stretch>
                  <a:fillRect l="-965" t="-3814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0B5CBF-3EF6-0FF9-0D6A-8F198FE2448A}"/>
                  </a:ext>
                </a:extLst>
              </p:cNvPr>
              <p:cNvSpPr txBox="1"/>
              <p:nvPr/>
            </p:nvSpPr>
            <p:spPr>
              <a:xfrm>
                <a:off x="17229629" y="17193586"/>
                <a:ext cx="42704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𝔾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0B5CBF-3EF6-0FF9-0D6A-8F198FE24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9629" y="17193586"/>
                <a:ext cx="4270494" cy="461665"/>
              </a:xfrm>
              <a:prstGeom prst="rect">
                <a:avLst/>
              </a:prstGeom>
              <a:blipFill>
                <a:blip r:embed="rId23"/>
                <a:stretch>
                  <a:fillRect t="-2368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E446C201-6FCB-6DC3-A4AD-E976DD3081C1}"/>
              </a:ext>
            </a:extLst>
          </p:cNvPr>
          <p:cNvSpPr/>
          <p:nvPr/>
        </p:nvSpPr>
        <p:spPr>
          <a:xfrm>
            <a:off x="16553321" y="18208246"/>
            <a:ext cx="191783" cy="2111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2B7A54-FBD4-7671-BD7E-CD5D4FB825E4}"/>
                  </a:ext>
                </a:extLst>
              </p:cNvPr>
              <p:cNvSpPr txBox="1"/>
              <p:nvPr/>
            </p:nvSpPr>
            <p:spPr>
              <a:xfrm>
                <a:off x="16649212" y="17956065"/>
                <a:ext cx="35079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m:t>PRF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2B7A54-FBD4-7671-BD7E-CD5D4FB8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9212" y="17956065"/>
                <a:ext cx="3507948" cy="461665"/>
              </a:xfrm>
              <a:prstGeom prst="rect">
                <a:avLst/>
              </a:prstGeom>
              <a:blipFill>
                <a:blip r:embed="rId2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A16E4C9E-07AF-A274-F4B9-CEEDD6879E94}"/>
              </a:ext>
            </a:extLst>
          </p:cNvPr>
          <p:cNvSpPr txBox="1"/>
          <p:nvPr/>
        </p:nvSpPr>
        <p:spPr>
          <a:xfrm>
            <a:off x="16054809" y="18505255"/>
            <a:ext cx="81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Bierstadt" panose="020B0004020202020204" pitchFamily="34" charset="0"/>
              </a:rPr>
              <a:t>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4">
                <a:extLst>
                  <a:ext uri="{FF2B5EF4-FFF2-40B4-BE49-F238E27FC236}">
                    <a16:creationId xmlns:a16="http://schemas.microsoft.com/office/drawing/2014/main" id="{FA4CCABB-E4CB-9C2B-765A-900E8B4CD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89407"/>
                  </p:ext>
                </p:extLst>
              </p:nvPr>
            </p:nvGraphicFramePr>
            <p:xfrm>
              <a:off x="11815918" y="22401466"/>
              <a:ext cx="8128000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7479468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642899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Bulletproofs (IEEE S&amp;P’ 18)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KZG (</a:t>
                          </a:r>
                          <a:r>
                            <a:rPr lang="en-US" sz="2400" b="1" cap="none" spc="0" dirty="0" err="1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AsiaCrypt</a:t>
                          </a:r>
                          <a:r>
                            <a:rPr lang="en-US" sz="24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’ 10)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640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dirty="0">
                              <a:solidFill>
                                <a:srgbClr val="002060"/>
                              </a:solidFill>
                              <a:latin typeface="Bierstadt" panose="020B0004020202020204" pitchFamily="34" charset="0"/>
                            </a:rPr>
                            <a:t>Not require trusted setup.</a:t>
                          </a: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en-US" sz="2400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dirty="0">
                              <a:solidFill>
                                <a:srgbClr val="002060"/>
                              </a:solidFill>
                              <a:latin typeface="Bierstadt" panose="020B0004020202020204" pitchFamily="34" charset="0"/>
                            </a:rPr>
                            <a:t>Required trusted setup.</a:t>
                          </a: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514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4">
                <a:extLst>
                  <a:ext uri="{FF2B5EF4-FFF2-40B4-BE49-F238E27FC236}">
                    <a16:creationId xmlns:a16="http://schemas.microsoft.com/office/drawing/2014/main" id="{FA4CCABB-E4CB-9C2B-765A-900E8B4CD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89407"/>
                  </p:ext>
                </p:extLst>
              </p:nvPr>
            </p:nvGraphicFramePr>
            <p:xfrm>
              <a:off x="11815918" y="22401466"/>
              <a:ext cx="8128000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7479468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642899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Bulletproofs (IEEE S&amp;P’ 18)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KZG (</a:t>
                          </a:r>
                          <a:r>
                            <a:rPr lang="en-US" sz="2400" b="1" cap="none" spc="0" dirty="0" err="1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AsiaCrypt</a:t>
                          </a:r>
                          <a:r>
                            <a:rPr lang="en-US" sz="24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’ 10)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64023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l="-312" t="-60606" r="-10000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l="-100625" t="-60606" r="-312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5148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704FC15-762F-EAD8-25A6-16BBFE62E37F}"/>
              </a:ext>
            </a:extLst>
          </p:cNvPr>
          <p:cNvSpPr txBox="1"/>
          <p:nvPr/>
        </p:nvSpPr>
        <p:spPr>
          <a:xfrm>
            <a:off x="223655" y="20989362"/>
            <a:ext cx="392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Our data structure includes: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056861-2CED-6D60-2FB7-E1CBF200A0BB}"/>
              </a:ext>
            </a:extLst>
          </p:cNvPr>
          <p:cNvSpPr txBox="1"/>
          <p:nvPr/>
        </p:nvSpPr>
        <p:spPr>
          <a:xfrm>
            <a:off x="224735" y="21761320"/>
            <a:ext cx="1980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Bierstadt" panose="020B0004020202020204" pitchFamily="34" charset="0"/>
              </a:rPr>
              <a:t>Raw buffer U: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A54A3E1-F8ED-AB5B-73C9-AAEB61312F09}"/>
              </a:ext>
            </a:extLst>
          </p:cNvPr>
          <p:cNvGrpSpPr/>
          <p:nvPr/>
        </p:nvGrpSpPr>
        <p:grpSpPr>
          <a:xfrm>
            <a:off x="2621041" y="21725950"/>
            <a:ext cx="5940357" cy="506721"/>
            <a:chOff x="2894924" y="16328465"/>
            <a:chExt cx="6609057" cy="499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134658B-9C26-0FF2-72F3-5EE322D6A919}"/>
                </a:ext>
              </a:extLst>
            </p:cNvPr>
            <p:cNvSpPr/>
            <p:nvPr/>
          </p:nvSpPr>
          <p:spPr>
            <a:xfrm>
              <a:off x="2894924" y="16328465"/>
              <a:ext cx="6609057" cy="43584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4DC06A3-F135-B0AC-FC62-959CE54AF289}"/>
                </a:ext>
              </a:extLst>
            </p:cNvPr>
            <p:cNvSpPr/>
            <p:nvPr/>
          </p:nvSpPr>
          <p:spPr>
            <a:xfrm>
              <a:off x="2961521" y="1639020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E5F333C-034C-A917-05E8-2E32E7EE588C}"/>
                </a:ext>
              </a:extLst>
            </p:cNvPr>
            <p:cNvSpPr/>
            <p:nvPr/>
          </p:nvSpPr>
          <p:spPr>
            <a:xfrm>
              <a:off x="3577003" y="16383458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61FFD73-0ECF-9361-F24A-0F60F161E200}"/>
                </a:ext>
              </a:extLst>
            </p:cNvPr>
            <p:cNvSpPr/>
            <p:nvPr/>
          </p:nvSpPr>
          <p:spPr>
            <a:xfrm>
              <a:off x="4192485" y="1639020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CADCC78-E4E0-65DD-C8EF-64274376962B}"/>
                </a:ext>
              </a:extLst>
            </p:cNvPr>
            <p:cNvSpPr/>
            <p:nvPr/>
          </p:nvSpPr>
          <p:spPr>
            <a:xfrm>
              <a:off x="4805561" y="16383458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89CB60-61F7-AA49-00BB-183F3D6F0102}"/>
                </a:ext>
              </a:extLst>
            </p:cNvPr>
            <p:cNvSpPr/>
            <p:nvPr/>
          </p:nvSpPr>
          <p:spPr>
            <a:xfrm>
              <a:off x="7261393" y="16386432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6BC85F-943F-9722-9B5C-6735C2AAFB6B}"/>
                </a:ext>
              </a:extLst>
            </p:cNvPr>
            <p:cNvSpPr/>
            <p:nvPr/>
          </p:nvSpPr>
          <p:spPr>
            <a:xfrm>
              <a:off x="7876875" y="1637969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D7B4EC3-EA32-241C-EA65-E32DF1ABD4EB}"/>
                </a:ext>
              </a:extLst>
            </p:cNvPr>
            <p:cNvSpPr/>
            <p:nvPr/>
          </p:nvSpPr>
          <p:spPr>
            <a:xfrm>
              <a:off x="8492357" y="16386432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C906ED1-1422-153B-78A2-FC50FC48C442}"/>
                </a:ext>
              </a:extLst>
            </p:cNvPr>
            <p:cNvSpPr/>
            <p:nvPr/>
          </p:nvSpPr>
          <p:spPr>
            <a:xfrm>
              <a:off x="9105433" y="1637969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8FE35CE-678E-2B2D-CA16-F3BBFAB2A1C0}"/>
                </a:ext>
              </a:extLst>
            </p:cNvPr>
            <p:cNvSpPr txBox="1"/>
            <p:nvPr/>
          </p:nvSpPr>
          <p:spPr>
            <a:xfrm>
              <a:off x="5820966" y="16366288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Bierstadt" panose="020B0004020202020204" pitchFamily="34" charset="0"/>
                </a:rPr>
                <a:t>…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B599C58-AED2-735F-B117-CE5D9161376D}"/>
              </a:ext>
            </a:extLst>
          </p:cNvPr>
          <p:cNvSpPr txBox="1"/>
          <p:nvPr/>
        </p:nvSpPr>
        <p:spPr>
          <a:xfrm>
            <a:off x="1004313" y="20316816"/>
            <a:ext cx="675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Bierstadt" panose="020B0004020202020204" pitchFamily="34" charset="0"/>
              </a:rPr>
              <a:t>ICC operations are based on FFT butterfly circuit.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014376-8993-885C-B356-5C52AC1192A4}"/>
              </a:ext>
            </a:extLst>
          </p:cNvPr>
          <p:cNvSpPr txBox="1"/>
          <p:nvPr/>
        </p:nvSpPr>
        <p:spPr>
          <a:xfrm>
            <a:off x="224735" y="22498301"/>
            <a:ext cx="2297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Bierstadt" panose="020B0004020202020204" pitchFamily="34" charset="0"/>
              </a:rPr>
              <a:t>Erasure code C: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5128A06-AB5D-ABFF-520E-BDCC8C3D8486}"/>
              </a:ext>
            </a:extLst>
          </p:cNvPr>
          <p:cNvGrpSpPr/>
          <p:nvPr/>
        </p:nvGrpSpPr>
        <p:grpSpPr>
          <a:xfrm>
            <a:off x="2625028" y="22440535"/>
            <a:ext cx="5938983" cy="555615"/>
            <a:chOff x="2974845" y="22443784"/>
            <a:chExt cx="6607528" cy="54768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41A3CF-D562-2321-65AA-2D6152629882}"/>
                </a:ext>
              </a:extLst>
            </p:cNvPr>
            <p:cNvSpPr/>
            <p:nvPr/>
          </p:nvSpPr>
          <p:spPr>
            <a:xfrm>
              <a:off x="2974845" y="22443784"/>
              <a:ext cx="6607528" cy="532507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D4C675A-90DC-1235-385A-AC44051E148F}"/>
                </a:ext>
              </a:extLst>
            </p:cNvPr>
            <p:cNvSpPr/>
            <p:nvPr/>
          </p:nvSpPr>
          <p:spPr>
            <a:xfrm>
              <a:off x="427718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3A6C092-4A72-3E87-1F8F-04627AA7618E}"/>
                </a:ext>
              </a:extLst>
            </p:cNvPr>
            <p:cNvSpPr/>
            <p:nvPr/>
          </p:nvSpPr>
          <p:spPr>
            <a:xfrm>
              <a:off x="488678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A22FB29-21D0-0334-2B86-7CF6D361E10F}"/>
                </a:ext>
              </a:extLst>
            </p:cNvPr>
            <p:cNvSpPr/>
            <p:nvPr/>
          </p:nvSpPr>
          <p:spPr>
            <a:xfrm>
              <a:off x="304274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A60505-C4FB-415A-6CD0-C722227C0426}"/>
                </a:ext>
              </a:extLst>
            </p:cNvPr>
            <p:cNvSpPr/>
            <p:nvPr/>
          </p:nvSpPr>
          <p:spPr>
            <a:xfrm>
              <a:off x="366758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F0A7123-0403-F414-29B6-177817AFB574}"/>
                </a:ext>
              </a:extLst>
            </p:cNvPr>
            <p:cNvSpPr/>
            <p:nvPr/>
          </p:nvSpPr>
          <p:spPr>
            <a:xfrm>
              <a:off x="8588940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28E0ABB-DD7D-87D0-4D77-B522EA49A325}"/>
                </a:ext>
              </a:extLst>
            </p:cNvPr>
            <p:cNvSpPr/>
            <p:nvPr/>
          </p:nvSpPr>
          <p:spPr>
            <a:xfrm>
              <a:off x="9179321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641E447-F6AC-B253-427C-AFF41BF74118}"/>
                </a:ext>
              </a:extLst>
            </p:cNvPr>
            <p:cNvSpPr/>
            <p:nvPr/>
          </p:nvSpPr>
          <p:spPr>
            <a:xfrm>
              <a:off x="7369740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7635C8-EE42-8E16-7486-BACA11A1FEA0}"/>
                </a:ext>
              </a:extLst>
            </p:cNvPr>
            <p:cNvSpPr/>
            <p:nvPr/>
          </p:nvSpPr>
          <p:spPr>
            <a:xfrm>
              <a:off x="7979340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61">
              <a:extLst>
                <a:ext uri="{FF2B5EF4-FFF2-40B4-BE49-F238E27FC236}">
                  <a16:creationId xmlns:a16="http://schemas.microsoft.com/office/drawing/2014/main" id="{E5B407C6-7DAB-4F9C-7FBC-F4186A2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183367" y="22691234"/>
              <a:ext cx="182880" cy="182880"/>
            </a:xfrm>
            <a:prstGeom prst="rect">
              <a:avLst/>
            </a:prstGeom>
          </p:spPr>
        </p:pic>
        <p:pic>
          <p:nvPicPr>
            <p:cNvPr id="97" name="Picture 62">
              <a:extLst>
                <a:ext uri="{FF2B5EF4-FFF2-40B4-BE49-F238E27FC236}">
                  <a16:creationId xmlns:a16="http://schemas.microsoft.com/office/drawing/2014/main" id="{C0511C14-2D51-967A-79B0-74DD0E26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809891" y="22694546"/>
              <a:ext cx="182880" cy="182880"/>
            </a:xfrm>
            <a:prstGeom prst="rect">
              <a:avLst/>
            </a:prstGeom>
          </p:spPr>
        </p:pic>
        <p:pic>
          <p:nvPicPr>
            <p:cNvPr id="98" name="Picture 63">
              <a:extLst>
                <a:ext uri="{FF2B5EF4-FFF2-40B4-BE49-F238E27FC236}">
                  <a16:creationId xmlns:a16="http://schemas.microsoft.com/office/drawing/2014/main" id="{0DBA315F-DE6D-119B-8E12-DAFC4AC3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415995" y="22698097"/>
              <a:ext cx="182880" cy="182880"/>
            </a:xfrm>
            <a:prstGeom prst="rect">
              <a:avLst/>
            </a:prstGeom>
          </p:spPr>
        </p:pic>
        <p:pic>
          <p:nvPicPr>
            <p:cNvPr id="99" name="Picture 64">
              <a:extLst>
                <a:ext uri="{FF2B5EF4-FFF2-40B4-BE49-F238E27FC236}">
                  <a16:creationId xmlns:a16="http://schemas.microsoft.com/office/drawing/2014/main" id="{473504FB-EDE2-B935-A294-2D53BD5F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5026533" y="22691234"/>
              <a:ext cx="182880" cy="182880"/>
            </a:xfrm>
            <a:prstGeom prst="rect">
              <a:avLst/>
            </a:prstGeom>
          </p:spPr>
        </p:pic>
        <p:pic>
          <p:nvPicPr>
            <p:cNvPr id="100" name="Picture 65">
              <a:extLst>
                <a:ext uri="{FF2B5EF4-FFF2-40B4-BE49-F238E27FC236}">
                  <a16:creationId xmlns:a16="http://schemas.microsoft.com/office/drawing/2014/main" id="{5482FDB6-085D-940F-81D5-5CEF9DB5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7507722" y="22692329"/>
              <a:ext cx="182880" cy="182880"/>
            </a:xfrm>
            <a:prstGeom prst="rect">
              <a:avLst/>
            </a:prstGeom>
          </p:spPr>
        </p:pic>
        <p:pic>
          <p:nvPicPr>
            <p:cNvPr id="101" name="Picture 66">
              <a:extLst>
                <a:ext uri="{FF2B5EF4-FFF2-40B4-BE49-F238E27FC236}">
                  <a16:creationId xmlns:a16="http://schemas.microsoft.com/office/drawing/2014/main" id="{E9FB8546-5E9E-6E1A-BDFA-60C66658C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8115553" y="22695641"/>
              <a:ext cx="182880" cy="182880"/>
            </a:xfrm>
            <a:prstGeom prst="rect">
              <a:avLst/>
            </a:prstGeom>
          </p:spPr>
        </p:pic>
        <p:pic>
          <p:nvPicPr>
            <p:cNvPr id="102" name="Picture 67">
              <a:extLst>
                <a:ext uri="{FF2B5EF4-FFF2-40B4-BE49-F238E27FC236}">
                  <a16:creationId xmlns:a16="http://schemas.microsoft.com/office/drawing/2014/main" id="{64B18542-3B90-A58E-4854-1695C55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8729081" y="22699192"/>
              <a:ext cx="182880" cy="182880"/>
            </a:xfrm>
            <a:prstGeom prst="rect">
              <a:avLst/>
            </a:prstGeom>
          </p:spPr>
        </p:pic>
        <p:pic>
          <p:nvPicPr>
            <p:cNvPr id="103" name="Picture 68">
              <a:extLst>
                <a:ext uri="{FF2B5EF4-FFF2-40B4-BE49-F238E27FC236}">
                  <a16:creationId xmlns:a16="http://schemas.microsoft.com/office/drawing/2014/main" id="{EF51C051-0EC5-F8CF-35E4-DF917A76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9324103" y="22692329"/>
              <a:ext cx="182880" cy="18288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383971F-7BD9-E74D-A3FB-A14EE40B8111}"/>
                </a:ext>
              </a:extLst>
            </p:cNvPr>
            <p:cNvSpPr txBox="1"/>
            <p:nvPr/>
          </p:nvSpPr>
          <p:spPr>
            <a:xfrm>
              <a:off x="5898537" y="22529803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Bierstadt" panose="020B0004020202020204" pitchFamily="34" charset="0"/>
                </a:rPr>
                <a:t>…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C921755-4B00-8858-8865-54D4A7B5749A}"/>
              </a:ext>
            </a:extLst>
          </p:cNvPr>
          <p:cNvSpPr txBox="1"/>
          <p:nvPr/>
        </p:nvSpPr>
        <p:spPr>
          <a:xfrm>
            <a:off x="208293" y="23234669"/>
            <a:ext cx="282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Bierstadt" panose="020B0004020202020204" pitchFamily="34" charset="0"/>
              </a:rPr>
              <a:t>Hierarchical Log H: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16FAF7-9000-42D9-BE71-2411F173D93B}"/>
              </a:ext>
            </a:extLst>
          </p:cNvPr>
          <p:cNvGrpSpPr/>
          <p:nvPr/>
        </p:nvGrpSpPr>
        <p:grpSpPr>
          <a:xfrm>
            <a:off x="1271353" y="23577857"/>
            <a:ext cx="6124990" cy="2628655"/>
            <a:chOff x="838065" y="3051999"/>
            <a:chExt cx="6206883" cy="291726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1D215E4-521E-3ABB-EF04-175F8DB6E3CB}"/>
                </a:ext>
              </a:extLst>
            </p:cNvPr>
            <p:cNvSpPr/>
            <p:nvPr/>
          </p:nvSpPr>
          <p:spPr>
            <a:xfrm>
              <a:off x="2328137" y="4941090"/>
              <a:ext cx="320040" cy="32004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accent1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577156B-C936-826A-B9D1-10A5E709E47B}"/>
                </a:ext>
              </a:extLst>
            </p:cNvPr>
            <p:cNvSpPr/>
            <p:nvPr/>
          </p:nvSpPr>
          <p:spPr>
            <a:xfrm>
              <a:off x="2937737" y="4941090"/>
              <a:ext cx="320040" cy="32004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accent1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6DDCB1A-44DE-1D61-ECAA-B406E66B92A8}"/>
                </a:ext>
              </a:extLst>
            </p:cNvPr>
            <p:cNvSpPr/>
            <p:nvPr/>
          </p:nvSpPr>
          <p:spPr>
            <a:xfrm>
              <a:off x="35473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5390F53-CFD6-B5EA-7050-C36987ED4B61}"/>
                </a:ext>
              </a:extLst>
            </p:cNvPr>
            <p:cNvSpPr/>
            <p:nvPr/>
          </p:nvSpPr>
          <p:spPr>
            <a:xfrm>
              <a:off x="41569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FF321C6-8512-4FA1-9B98-C2A1884812BD}"/>
                </a:ext>
              </a:extLst>
            </p:cNvPr>
            <p:cNvSpPr/>
            <p:nvPr/>
          </p:nvSpPr>
          <p:spPr>
            <a:xfrm>
              <a:off x="231289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F9ADF76-8031-95E8-5B3A-EA214A3C9452}"/>
                </a:ext>
              </a:extLst>
            </p:cNvPr>
            <p:cNvSpPr/>
            <p:nvPr/>
          </p:nvSpPr>
          <p:spPr>
            <a:xfrm>
              <a:off x="29377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C29DA47-FA3E-2969-0022-2C7EC88ACC1B}"/>
                </a:ext>
              </a:extLst>
            </p:cNvPr>
            <p:cNvSpPr/>
            <p:nvPr/>
          </p:nvSpPr>
          <p:spPr>
            <a:xfrm>
              <a:off x="59857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2D5C8F9-D93B-7E27-71D0-ABEE67D429F4}"/>
                </a:ext>
              </a:extLst>
            </p:cNvPr>
            <p:cNvSpPr/>
            <p:nvPr/>
          </p:nvSpPr>
          <p:spPr>
            <a:xfrm>
              <a:off x="6576118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B8B0EF0-109F-9C63-698D-58AB0A9CEC97}"/>
                </a:ext>
              </a:extLst>
            </p:cNvPr>
            <p:cNvSpPr/>
            <p:nvPr/>
          </p:nvSpPr>
          <p:spPr>
            <a:xfrm>
              <a:off x="47665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53E1E2A-2349-1A03-2D38-CC9139A3A241}"/>
                </a:ext>
              </a:extLst>
            </p:cNvPr>
            <p:cNvSpPr/>
            <p:nvPr/>
          </p:nvSpPr>
          <p:spPr>
            <a:xfrm>
              <a:off x="53761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E1954A-9526-E0A0-D506-E50B23E6ACC5}"/>
                </a:ext>
              </a:extLst>
            </p:cNvPr>
            <p:cNvSpPr txBox="1"/>
            <p:nvPr/>
          </p:nvSpPr>
          <p:spPr>
            <a:xfrm>
              <a:off x="838199" y="5507598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0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0D26C97-F78A-2204-F4E2-3B7D52B49EDC}"/>
                </a:ext>
              </a:extLst>
            </p:cNvPr>
            <p:cNvSpPr txBox="1"/>
            <p:nvPr/>
          </p:nvSpPr>
          <p:spPr>
            <a:xfrm>
              <a:off x="838200" y="491379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1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A5B5B85-C97A-4DF1-08D7-80D4409EAC04}"/>
                </a:ext>
              </a:extLst>
            </p:cNvPr>
            <p:cNvSpPr txBox="1"/>
            <p:nvPr/>
          </p:nvSpPr>
          <p:spPr>
            <a:xfrm>
              <a:off x="838200" y="428899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2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5BC61CB-D723-00C7-D580-2B28BD9D02E3}"/>
                </a:ext>
              </a:extLst>
            </p:cNvPr>
            <p:cNvSpPr txBox="1"/>
            <p:nvPr/>
          </p:nvSpPr>
          <p:spPr>
            <a:xfrm>
              <a:off x="838199" y="3645803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3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D2887CE-E1BB-E066-56B1-8F8A8F5EF4FE}"/>
                </a:ext>
              </a:extLst>
            </p:cNvPr>
            <p:cNvSpPr/>
            <p:nvPr/>
          </p:nvSpPr>
          <p:spPr>
            <a:xfrm>
              <a:off x="2228121" y="5464733"/>
              <a:ext cx="524503" cy="475953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3A4D8FC-8B21-1CF8-97A3-6D32FBD4DC72}"/>
                </a:ext>
              </a:extLst>
            </p:cNvPr>
            <p:cNvSpPr/>
            <p:nvPr/>
          </p:nvSpPr>
          <p:spPr>
            <a:xfrm>
              <a:off x="2228121" y="4872690"/>
              <a:ext cx="1086576" cy="46166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CB0A598-0F8A-7529-3690-BA590287A97A}"/>
                </a:ext>
              </a:extLst>
            </p:cNvPr>
            <p:cNvSpPr/>
            <p:nvPr/>
          </p:nvSpPr>
          <p:spPr>
            <a:xfrm>
              <a:off x="2223588" y="4222478"/>
              <a:ext cx="2329591" cy="543679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34BEC70-AEED-6695-3ACA-5782AC407DE5}"/>
                </a:ext>
              </a:extLst>
            </p:cNvPr>
            <p:cNvSpPr/>
            <p:nvPr/>
          </p:nvSpPr>
          <p:spPr>
            <a:xfrm>
              <a:off x="2220122" y="3560659"/>
              <a:ext cx="4824826" cy="543679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33">
              <a:extLst>
                <a:ext uri="{FF2B5EF4-FFF2-40B4-BE49-F238E27FC236}">
                  <a16:creationId xmlns:a16="http://schemas.microsoft.com/office/drawing/2014/main" id="{BD426619-3632-D5F5-51D6-89420DD4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2450937" y="3815930"/>
              <a:ext cx="182880" cy="182880"/>
            </a:xfrm>
            <a:prstGeom prst="rect">
              <a:avLst/>
            </a:prstGeom>
          </p:spPr>
        </p:pic>
        <p:pic>
          <p:nvPicPr>
            <p:cNvPr id="127" name="Picture 34">
              <a:extLst>
                <a:ext uri="{FF2B5EF4-FFF2-40B4-BE49-F238E27FC236}">
                  <a16:creationId xmlns:a16="http://schemas.microsoft.com/office/drawing/2014/main" id="{BE42FEF9-7410-2305-7D60-CF47509DB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080920" y="3812870"/>
              <a:ext cx="182880" cy="182880"/>
            </a:xfrm>
            <a:prstGeom prst="rect">
              <a:avLst/>
            </a:prstGeom>
          </p:spPr>
        </p:pic>
        <p:pic>
          <p:nvPicPr>
            <p:cNvPr id="128" name="Picture 35">
              <a:extLst>
                <a:ext uri="{FF2B5EF4-FFF2-40B4-BE49-F238E27FC236}">
                  <a16:creationId xmlns:a16="http://schemas.microsoft.com/office/drawing/2014/main" id="{15C3A79A-3536-C629-BC75-4F53282D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692671" y="3816421"/>
              <a:ext cx="182880" cy="182880"/>
            </a:xfrm>
            <a:prstGeom prst="rect">
              <a:avLst/>
            </a:prstGeom>
          </p:spPr>
        </p:pic>
        <p:pic>
          <p:nvPicPr>
            <p:cNvPr id="129" name="Picture 36">
              <a:extLst>
                <a:ext uri="{FF2B5EF4-FFF2-40B4-BE49-F238E27FC236}">
                  <a16:creationId xmlns:a16="http://schemas.microsoft.com/office/drawing/2014/main" id="{040B1C28-F1A2-1BF6-5333-CB578E62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99038" y="3819286"/>
              <a:ext cx="182880" cy="182880"/>
            </a:xfrm>
            <a:prstGeom prst="rect">
              <a:avLst/>
            </a:prstGeom>
          </p:spPr>
        </p:pic>
        <p:pic>
          <p:nvPicPr>
            <p:cNvPr id="130" name="Picture 37">
              <a:extLst>
                <a:ext uri="{FF2B5EF4-FFF2-40B4-BE49-F238E27FC236}">
                  <a16:creationId xmlns:a16="http://schemas.microsoft.com/office/drawing/2014/main" id="{C941BDDE-A6C5-DB03-40D6-27EC5D90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914820" y="3816608"/>
              <a:ext cx="182880" cy="182880"/>
            </a:xfrm>
            <a:prstGeom prst="rect">
              <a:avLst/>
            </a:prstGeom>
          </p:spPr>
        </p:pic>
        <p:pic>
          <p:nvPicPr>
            <p:cNvPr id="131" name="Picture 38">
              <a:extLst>
                <a:ext uri="{FF2B5EF4-FFF2-40B4-BE49-F238E27FC236}">
                  <a16:creationId xmlns:a16="http://schemas.microsoft.com/office/drawing/2014/main" id="{D1B5173C-7894-E661-3464-49F8EF0B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5522651" y="3827570"/>
              <a:ext cx="182880" cy="182880"/>
            </a:xfrm>
            <a:prstGeom prst="rect">
              <a:avLst/>
            </a:prstGeom>
          </p:spPr>
        </p:pic>
        <p:pic>
          <p:nvPicPr>
            <p:cNvPr id="132" name="Picture 39">
              <a:extLst>
                <a:ext uri="{FF2B5EF4-FFF2-40B4-BE49-F238E27FC236}">
                  <a16:creationId xmlns:a16="http://schemas.microsoft.com/office/drawing/2014/main" id="{B2124D2B-D314-C9BF-7DA7-6AE85F8B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6126451" y="3813743"/>
              <a:ext cx="182880" cy="182880"/>
            </a:xfrm>
            <a:prstGeom prst="rect">
              <a:avLst/>
            </a:prstGeom>
          </p:spPr>
        </p:pic>
        <p:pic>
          <p:nvPicPr>
            <p:cNvPr id="133" name="Picture 40">
              <a:extLst>
                <a:ext uri="{FF2B5EF4-FFF2-40B4-BE49-F238E27FC236}">
                  <a16:creationId xmlns:a16="http://schemas.microsoft.com/office/drawing/2014/main" id="{919173BF-E8C0-EBCC-C63F-D8293964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6720439" y="3816608"/>
              <a:ext cx="182880" cy="182880"/>
            </a:xfrm>
            <a:prstGeom prst="rect">
              <a:avLst/>
            </a:prstGeom>
          </p:spPr>
        </p:pic>
        <p:pic>
          <p:nvPicPr>
            <p:cNvPr id="134" name="Picture 41">
              <a:extLst>
                <a:ext uri="{FF2B5EF4-FFF2-40B4-BE49-F238E27FC236}">
                  <a16:creationId xmlns:a16="http://schemas.microsoft.com/office/drawing/2014/main" id="{D722986F-F4EC-3A27-F559-03D193D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2475981" y="5072639"/>
              <a:ext cx="182880" cy="182880"/>
            </a:xfrm>
            <a:prstGeom prst="rect">
              <a:avLst/>
            </a:prstGeom>
          </p:spPr>
        </p:pic>
        <p:pic>
          <p:nvPicPr>
            <p:cNvPr id="135" name="Picture 42">
              <a:extLst>
                <a:ext uri="{FF2B5EF4-FFF2-40B4-BE49-F238E27FC236}">
                  <a16:creationId xmlns:a16="http://schemas.microsoft.com/office/drawing/2014/main" id="{D18BBA1A-5397-A7EB-1171-5D497B3FD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075861" y="5072373"/>
              <a:ext cx="182880" cy="18288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B67463E-8EC8-8CE4-4132-154CDF5015DA}"/>
                </a:ext>
              </a:extLst>
            </p:cNvPr>
            <p:cNvSpPr txBox="1"/>
            <p:nvPr/>
          </p:nvSpPr>
          <p:spPr>
            <a:xfrm>
              <a:off x="838065" y="3051999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…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87F3081-9F33-B2AF-AD39-80722C6EB83B}"/>
              </a:ext>
            </a:extLst>
          </p:cNvPr>
          <p:cNvSpPr/>
          <p:nvPr/>
        </p:nvSpPr>
        <p:spPr>
          <a:xfrm>
            <a:off x="7663678" y="24799538"/>
            <a:ext cx="320040" cy="32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7">
            <a:extLst>
              <a:ext uri="{FF2B5EF4-FFF2-40B4-BE49-F238E27FC236}">
                <a16:creationId xmlns:a16="http://schemas.microsoft.com/office/drawing/2014/main" id="{7E1221E2-07E9-ADF5-EE84-2A3091EFDE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7675628" y="25468765"/>
            <a:ext cx="296137" cy="29613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3190E81-C109-25B5-0D42-1336A2732520}"/>
              </a:ext>
            </a:extLst>
          </p:cNvPr>
          <p:cNvSpPr txBox="1"/>
          <p:nvPr/>
        </p:nvSpPr>
        <p:spPr>
          <a:xfrm>
            <a:off x="7968659" y="25444235"/>
            <a:ext cx="237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Homomorphic MAC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D588C25-7356-3A63-3B11-6998216B0FE2}"/>
              </a:ext>
            </a:extLst>
          </p:cNvPr>
          <p:cNvSpPr txBox="1"/>
          <p:nvPr/>
        </p:nvSpPr>
        <p:spPr>
          <a:xfrm>
            <a:off x="7978933" y="24762290"/>
            <a:ext cx="1334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Codeword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F5046E7-4E28-BC31-3890-FFEAC305E7AC}"/>
              </a:ext>
            </a:extLst>
          </p:cNvPr>
          <p:cNvSpPr txBox="1"/>
          <p:nvPr/>
        </p:nvSpPr>
        <p:spPr>
          <a:xfrm>
            <a:off x="7984213" y="24081132"/>
            <a:ext cx="1381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Data block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4082FB-F988-D036-A604-AFBFB7304C0D}"/>
              </a:ext>
            </a:extLst>
          </p:cNvPr>
          <p:cNvSpPr/>
          <p:nvPr/>
        </p:nvSpPr>
        <p:spPr>
          <a:xfrm>
            <a:off x="7657476" y="24112218"/>
            <a:ext cx="320040" cy="320040"/>
          </a:xfrm>
          <a:prstGeom prst="rect">
            <a:avLst/>
          </a:prstGeom>
          <a:solidFill>
            <a:srgbClr val="7F6000">
              <a:alpha val="74902"/>
            </a:srgbClr>
          </a:solidFill>
          <a:ln>
            <a:solidFill>
              <a:srgbClr val="7F60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768DC3F-C459-AB15-7B0B-A7CAB8970C0C}"/>
              </a:ext>
            </a:extLst>
          </p:cNvPr>
          <p:cNvSpPr txBox="1"/>
          <p:nvPr/>
        </p:nvSpPr>
        <p:spPr>
          <a:xfrm>
            <a:off x="236945" y="27348895"/>
            <a:ext cx="5011244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Server: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 EC2 c6i.8xlarge, 16-core Intel Xeon Platinum 8375C CPU @ 2.9 GHz and 64 GB RAM.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Client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: Intel i7-6820HQ CPU @ 2.7 GHz, 16 GB RAM.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Bierstadt" panose="020B0004020202020204" pitchFamily="34" charset="0"/>
              </a:rPr>
              <a:t>Implementation</a:t>
            </a:r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: C++ with ~4,000 LoCs.</a:t>
            </a:r>
          </a:p>
        </p:txBody>
      </p:sp>
      <p:sp>
        <p:nvSpPr>
          <p:cNvPr id="145" name="Striped Right Arrow 144">
            <a:extLst>
              <a:ext uri="{FF2B5EF4-FFF2-40B4-BE49-F238E27FC236}">
                <a16:creationId xmlns:a16="http://schemas.microsoft.com/office/drawing/2014/main" id="{A7D7BD7F-BD3A-C436-1169-57754B009AAF}"/>
              </a:ext>
            </a:extLst>
          </p:cNvPr>
          <p:cNvSpPr/>
          <p:nvPr/>
        </p:nvSpPr>
        <p:spPr>
          <a:xfrm>
            <a:off x="5700673" y="28815908"/>
            <a:ext cx="729385" cy="852264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4FFEAB-2232-54E4-8564-CCC4F4FA5CE3}"/>
                  </a:ext>
                </a:extLst>
              </p:cNvPr>
              <p:cNvSpPr txBox="1"/>
              <p:nvPr/>
            </p:nvSpPr>
            <p:spPr>
              <a:xfrm>
                <a:off x="7797054" y="27536720"/>
                <a:ext cx="51156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87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−14,012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ierstadt" panose="020B0004020202020204" pitchFamily="34" charset="0"/>
                  </a:rPr>
                  <a:t> smaller proof size than previous </a:t>
                </a:r>
                <a:r>
                  <a:rPr lang="en-US" sz="2400" dirty="0" err="1">
                    <a:solidFill>
                      <a:schemeClr val="tx1"/>
                    </a:solidFill>
                    <a:latin typeface="Bierstadt" panose="020B0004020202020204" pitchFamily="34" charset="0"/>
                  </a:rPr>
                  <a:t>DPoR</a:t>
                </a:r>
                <a:r>
                  <a:rPr lang="en-US" sz="2400" dirty="0">
                    <a:solidFill>
                      <a:schemeClr val="tx1"/>
                    </a:solidFill>
                    <a:latin typeface="Bierstadt" panose="020B0004020202020204" pitchFamily="34" charset="0"/>
                  </a:rPr>
                  <a:t> schemes.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74FFEAB-2232-54E4-8564-CCC4F4FA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054" y="27536720"/>
                <a:ext cx="5115658" cy="830997"/>
              </a:xfrm>
              <a:prstGeom prst="rect">
                <a:avLst/>
              </a:prstGeom>
              <a:blipFill>
                <a:blip r:embed="rId28"/>
                <a:stretch>
                  <a:fillRect l="-173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13D475A-BD34-7BE8-387E-6BCC5A72ECAF}"/>
                  </a:ext>
                </a:extLst>
              </p:cNvPr>
              <p:cNvSpPr txBox="1"/>
              <p:nvPr/>
            </p:nvSpPr>
            <p:spPr>
              <a:xfrm>
                <a:off x="7784442" y="28851131"/>
                <a:ext cx="50977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−18,000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ierstadt" panose="020B0004020202020204" pitchFamily="34" charset="0"/>
                  </a:rPr>
                  <a:t> faster audit time than prior approaches.</a:t>
                </a: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13D475A-BD34-7BE8-387E-6BCC5A72E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442" y="28851131"/>
                <a:ext cx="5097790" cy="830997"/>
              </a:xfrm>
              <a:prstGeom prst="rect">
                <a:avLst/>
              </a:prstGeom>
              <a:blipFill>
                <a:blip r:embed="rId29"/>
                <a:stretch>
                  <a:fillRect l="-1737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36B60A2-42D8-872F-EF1F-0FCC909572B1}"/>
                  </a:ext>
                </a:extLst>
              </p:cNvPr>
              <p:cNvSpPr txBox="1"/>
              <p:nvPr/>
            </p:nvSpPr>
            <p:spPr>
              <a:xfrm>
                <a:off x="7814923" y="30086378"/>
                <a:ext cx="48403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.2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Bierstadt" panose="020B0004020202020204" pitchFamily="34" charset="0"/>
                  </a:rPr>
                  <a:t>slower update than the counterpart using the same ECC (Shi, CCS’ 13).</a:t>
                </a: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36B60A2-42D8-872F-EF1F-0FCC9095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23" y="30086378"/>
                <a:ext cx="4840374" cy="1200329"/>
              </a:xfrm>
              <a:prstGeom prst="rect">
                <a:avLst/>
              </a:prstGeom>
              <a:blipFill>
                <a:blip r:embed="rId30"/>
                <a:stretch>
                  <a:fillRect l="-2094" t="-3125" r="-1832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1" name="Picture 150" descr="Icon&#10;&#10;Description automatically generated">
            <a:extLst>
              <a:ext uri="{FF2B5EF4-FFF2-40B4-BE49-F238E27FC236}">
                <a16:creationId xmlns:a16="http://schemas.microsoft.com/office/drawing/2014/main" id="{60040CFD-F496-6F53-135C-28FDEA3229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90168" y="27621549"/>
            <a:ext cx="661961" cy="661961"/>
          </a:xfrm>
          <a:prstGeom prst="rect">
            <a:avLst/>
          </a:prstGeom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DE37AB61-AEE0-C473-0481-374A8AA7729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90167" y="28941526"/>
            <a:ext cx="661961" cy="661961"/>
          </a:xfrm>
          <a:prstGeom prst="rect">
            <a:avLst/>
          </a:prstGeom>
        </p:spPr>
      </p:pic>
      <p:pic>
        <p:nvPicPr>
          <p:cNvPr id="165" name="Picture 164" descr="Icon&#10;&#10;Description automatically generated">
            <a:extLst>
              <a:ext uri="{FF2B5EF4-FFF2-40B4-BE49-F238E27FC236}">
                <a16:creationId xmlns:a16="http://schemas.microsoft.com/office/drawing/2014/main" id="{84D78893-C53E-2828-313B-946CD3F3A37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49834" y="30218606"/>
            <a:ext cx="602294" cy="689649"/>
          </a:xfrm>
          <a:prstGeom prst="rect">
            <a:avLst/>
          </a:prstGeom>
        </p:spPr>
      </p:pic>
      <p:pic>
        <p:nvPicPr>
          <p:cNvPr id="167" name="Picture 166" descr="Text, letter&#10;&#10;Description automatically generated">
            <a:extLst>
              <a:ext uri="{FF2B5EF4-FFF2-40B4-BE49-F238E27FC236}">
                <a16:creationId xmlns:a16="http://schemas.microsoft.com/office/drawing/2014/main" id="{D6F02BC8-C1D2-C8FE-6486-5FBD913047D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822376" y="24208264"/>
            <a:ext cx="5982057" cy="2006591"/>
          </a:xfrm>
          <a:prstGeom prst="rect">
            <a:avLst/>
          </a:prstGeom>
        </p:spPr>
      </p:pic>
      <p:pic>
        <p:nvPicPr>
          <p:cNvPr id="150" name="Picture 14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A20A5-3FD3-4B63-450D-552F74671DA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4494" y="17065729"/>
            <a:ext cx="6473471" cy="293776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DE8F80E-138C-F21E-50D4-7C1519188D36}"/>
              </a:ext>
            </a:extLst>
          </p:cNvPr>
          <p:cNvSpPr/>
          <p:nvPr/>
        </p:nvSpPr>
        <p:spPr>
          <a:xfrm>
            <a:off x="5068326" y="18963585"/>
            <a:ext cx="320040" cy="32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D5AF8DB-24F5-E048-921A-B48453D0C9D5}"/>
              </a:ext>
            </a:extLst>
          </p:cNvPr>
          <p:cNvSpPr txBox="1"/>
          <p:nvPr/>
        </p:nvSpPr>
        <p:spPr>
          <a:xfrm>
            <a:off x="5383581" y="18926337"/>
            <a:ext cx="1334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Codeword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D6BA009-3AE0-7131-6F57-8AC616E34AC9}"/>
              </a:ext>
            </a:extLst>
          </p:cNvPr>
          <p:cNvSpPr txBox="1"/>
          <p:nvPr/>
        </p:nvSpPr>
        <p:spPr>
          <a:xfrm>
            <a:off x="5383581" y="19500125"/>
            <a:ext cx="256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Temporary Codeword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E0786FA-4D26-9B0C-9575-F6003A693E49}"/>
              </a:ext>
            </a:extLst>
          </p:cNvPr>
          <p:cNvSpPr/>
          <p:nvPr/>
        </p:nvSpPr>
        <p:spPr>
          <a:xfrm>
            <a:off x="5068326" y="19540160"/>
            <a:ext cx="320040" cy="320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422D5-A96F-162F-23A8-85BBA7531B92}"/>
              </a:ext>
            </a:extLst>
          </p:cNvPr>
          <p:cNvSpPr txBox="1"/>
          <p:nvPr/>
        </p:nvSpPr>
        <p:spPr>
          <a:xfrm>
            <a:off x="18345977" y="31462224"/>
            <a:ext cx="357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solidFill>
                  <a:schemeClr val="accent2">
                    <a:lumMod val="50000"/>
                  </a:schemeClr>
                </a:solidFill>
                <a:latin typeface="Bierstadt" panose="020B0004020202020204" pitchFamily="34" charset="0"/>
              </a:rPr>
              <a:t>eprint.iacr.org</a:t>
            </a: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Bierstadt" panose="020B0004020202020204" pitchFamily="34" charset="0"/>
              </a:rPr>
              <a:t>/2022/1417</a:t>
            </a:r>
          </a:p>
        </p:txBody>
      </p:sp>
      <p:pic>
        <p:nvPicPr>
          <p:cNvPr id="146" name="Picture 145" descr="Diagram&#10;&#10;Description automatically generated with low confidence">
            <a:extLst>
              <a:ext uri="{FF2B5EF4-FFF2-40B4-BE49-F238E27FC236}">
                <a16:creationId xmlns:a16="http://schemas.microsoft.com/office/drawing/2014/main" id="{7B113B1C-27FB-D445-E932-858F62DDE3F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9969" y="15562955"/>
            <a:ext cx="7772400" cy="15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Slide_1</Template>
  <TotalTime>299</TotalTime>
  <Words>492</Words>
  <Application>Microsoft Macintosh PowerPoint</Application>
  <PresentationFormat>Custom</PresentationFormat>
  <Paragraphs>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Bierstadt</vt:lpstr>
      <vt:lpstr>Calibri Light</vt:lpstr>
      <vt:lpstr>Arial</vt:lpstr>
      <vt:lpstr>Calibri</vt:lpstr>
      <vt:lpstr>Cambria Math</vt:lpstr>
      <vt:lpstr>Office Theme</vt:lpstr>
      <vt:lpstr>EFFICIENT DYNAMIC PROOF OF RETRIEVABILITY FOR COLD STORAGE*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Le, Thanh Tung</dc:creator>
  <cp:lastModifiedBy>Le, Thanh Tung</cp:lastModifiedBy>
  <cp:revision>157</cp:revision>
  <cp:lastPrinted>2023-03-15T14:05:43Z</cp:lastPrinted>
  <dcterms:created xsi:type="dcterms:W3CDTF">2023-03-15T14:03:08Z</dcterms:created>
  <dcterms:modified xsi:type="dcterms:W3CDTF">2023-03-17T15:08:21Z</dcterms:modified>
</cp:coreProperties>
</file>